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81" r:id="rId5"/>
    <p:sldId id="280" r:id="rId6"/>
    <p:sldId id="302" r:id="rId7"/>
    <p:sldId id="282" r:id="rId8"/>
    <p:sldId id="283" r:id="rId9"/>
    <p:sldId id="268" r:id="rId10"/>
    <p:sldId id="303" r:id="rId11"/>
    <p:sldId id="260" r:id="rId12"/>
    <p:sldId id="305" r:id="rId13"/>
    <p:sldId id="261" r:id="rId14"/>
    <p:sldId id="262" r:id="rId15"/>
    <p:sldId id="263" r:id="rId16"/>
    <p:sldId id="264" r:id="rId17"/>
    <p:sldId id="304" r:id="rId18"/>
    <p:sldId id="265" r:id="rId19"/>
    <p:sldId id="266" r:id="rId20"/>
    <p:sldId id="267" r:id="rId21"/>
    <p:sldId id="272" r:id="rId22"/>
    <p:sldId id="276" r:id="rId23"/>
    <p:sldId id="274" r:id="rId24"/>
    <p:sldId id="284" r:id="rId25"/>
    <p:sldId id="273" r:id="rId26"/>
    <p:sldId id="275" r:id="rId27"/>
    <p:sldId id="277" r:id="rId28"/>
    <p:sldId id="278" r:id="rId29"/>
    <p:sldId id="279" r:id="rId30"/>
    <p:sldId id="285" r:id="rId31"/>
    <p:sldId id="287" r:id="rId32"/>
    <p:sldId id="306" r:id="rId33"/>
    <p:sldId id="291" r:id="rId34"/>
    <p:sldId id="292" r:id="rId35"/>
    <p:sldId id="307" r:id="rId36"/>
    <p:sldId id="293" r:id="rId37"/>
    <p:sldId id="294" r:id="rId38"/>
    <p:sldId id="308" r:id="rId39"/>
    <p:sldId id="295" r:id="rId40"/>
    <p:sldId id="296" r:id="rId41"/>
    <p:sldId id="297" r:id="rId42"/>
    <p:sldId id="309" r:id="rId43"/>
    <p:sldId id="300" r:id="rId44"/>
    <p:sldId id="301" r:id="rId45"/>
    <p:sldId id="29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7584-0723-43F8-9012-C689E7993CA3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5766-5EAE-4D81-A939-737172045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39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7584-0723-43F8-9012-C689E7993CA3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5766-5EAE-4D81-A939-737172045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6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7584-0723-43F8-9012-C689E7993CA3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5766-5EAE-4D81-A939-737172045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62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7584-0723-43F8-9012-C689E7993CA3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5766-5EAE-4D81-A939-737172045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4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7584-0723-43F8-9012-C689E7993CA3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5766-5EAE-4D81-A939-737172045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8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7584-0723-43F8-9012-C689E7993CA3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5766-5EAE-4D81-A939-737172045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9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7584-0723-43F8-9012-C689E7993CA3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5766-5EAE-4D81-A939-737172045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95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7584-0723-43F8-9012-C689E7993CA3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5766-5EAE-4D81-A939-737172045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3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7584-0723-43F8-9012-C689E7993CA3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5766-5EAE-4D81-A939-737172045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3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7584-0723-43F8-9012-C689E7993CA3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5766-5EAE-4D81-A939-737172045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7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7584-0723-43F8-9012-C689E7993CA3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5766-5EAE-4D81-A939-737172045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4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E7584-0723-43F8-9012-C689E7993CA3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75766-5EAE-4D81-A939-737172045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5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7.jp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>The ‘Three Kills Protocol’ (3KP)</a:t>
            </a:r>
            <a:endParaRPr lang="en-US" sz="54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21,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84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3KP is needed – </a:t>
            </a:r>
            <a:r>
              <a:rPr lang="en-US" b="1" dirty="0" smtClean="0">
                <a:solidFill>
                  <a:schemeClr val="accent2"/>
                </a:solidFill>
              </a:rPr>
              <a:t>the Bad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5161"/>
            <a:ext cx="3580396" cy="498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 txBox="1">
            <a:spLocks/>
          </p:cNvSpPr>
          <p:nvPr/>
        </p:nvSpPr>
        <p:spPr>
          <a:xfrm>
            <a:off x="762000" y="1373737"/>
            <a:ext cx="3313113" cy="46910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err="1" smtClean="0"/>
              <a:t>onLoad</a:t>
            </a:r>
            <a:r>
              <a:rPr lang="en-US" sz="2000" b="1" dirty="0" smtClean="0"/>
              <a:t> of a typical Prospect</a:t>
            </a:r>
          </a:p>
          <a:p>
            <a:r>
              <a:rPr lang="en-US" sz="2000" dirty="0" smtClean="0"/>
              <a:t>With a follow-up scheduled for today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7515419" y="4876800"/>
            <a:ext cx="1238040" cy="1752600"/>
            <a:chOff x="2648160" y="2819400"/>
            <a:chExt cx="1238040" cy="1752600"/>
          </a:xfrm>
        </p:grpSpPr>
        <p:sp>
          <p:nvSpPr>
            <p:cNvPr id="7" name="Rounded Rectangle 6"/>
            <p:cNvSpPr/>
            <p:nvPr/>
          </p:nvSpPr>
          <p:spPr>
            <a:xfrm>
              <a:off x="2648160" y="2819400"/>
              <a:ext cx="1238040" cy="1752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455" y="3009900"/>
              <a:ext cx="933450" cy="1104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130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3KP is needed – </a:t>
            </a:r>
            <a:r>
              <a:rPr lang="en-US" b="1" dirty="0" smtClean="0">
                <a:solidFill>
                  <a:schemeClr val="accent2"/>
                </a:solidFill>
              </a:rPr>
              <a:t>the Bad</a:t>
            </a:r>
            <a:endParaRPr lang="en-US" b="1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762000" y="1373737"/>
            <a:ext cx="3313113" cy="46910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User decides to follow up by e-mail</a:t>
            </a:r>
          </a:p>
          <a:p>
            <a:r>
              <a:rPr lang="en-US" sz="2000" dirty="0" smtClean="0"/>
              <a:t>So she clicks ‘e-mail this lead.’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1373737"/>
            <a:ext cx="3580396" cy="498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515419" y="4876800"/>
            <a:ext cx="1238040" cy="1752600"/>
            <a:chOff x="2648160" y="2819400"/>
            <a:chExt cx="1238040" cy="1752600"/>
          </a:xfrm>
        </p:grpSpPr>
        <p:sp>
          <p:nvSpPr>
            <p:cNvPr id="7" name="Rounded Rectangle 6"/>
            <p:cNvSpPr/>
            <p:nvPr/>
          </p:nvSpPr>
          <p:spPr>
            <a:xfrm>
              <a:off x="2648160" y="2819400"/>
              <a:ext cx="1238040" cy="1752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455" y="3052762"/>
              <a:ext cx="933450" cy="1019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02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3KP is needed – </a:t>
            </a:r>
            <a:r>
              <a:rPr lang="en-US" b="1" dirty="0" smtClean="0">
                <a:solidFill>
                  <a:schemeClr val="accent2"/>
                </a:solidFill>
              </a:rPr>
              <a:t>the Bad</a:t>
            </a:r>
            <a:endParaRPr lang="en-US" b="1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762000" y="1373737"/>
            <a:ext cx="3313113" cy="46910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She’s somewhat annoyed that the follow-up reminder is still in her face because she’s following up now …</a:t>
            </a:r>
          </a:p>
          <a:p>
            <a:r>
              <a:rPr lang="en-US" sz="2000" dirty="0" smtClean="0"/>
              <a:t>Valuable vertical real estate is being wasted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1373737"/>
            <a:ext cx="3580396" cy="498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515419" y="4876800"/>
            <a:ext cx="1238040" cy="1752600"/>
            <a:chOff x="2648160" y="2819400"/>
            <a:chExt cx="1238040" cy="1752600"/>
          </a:xfrm>
        </p:grpSpPr>
        <p:sp>
          <p:nvSpPr>
            <p:cNvPr id="7" name="Rounded Rectangle 6"/>
            <p:cNvSpPr/>
            <p:nvPr/>
          </p:nvSpPr>
          <p:spPr>
            <a:xfrm>
              <a:off x="2648160" y="2819400"/>
              <a:ext cx="1238040" cy="1752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455" y="3052762"/>
              <a:ext cx="933450" cy="1019175"/>
            </a:xfrm>
            <a:prstGeom prst="rect">
              <a:avLst/>
            </a:prstGeom>
          </p:spPr>
        </p:pic>
      </p:grpSp>
      <p:sp>
        <p:nvSpPr>
          <p:cNvPr id="10" name="Right Arrow 9"/>
          <p:cNvSpPr/>
          <p:nvPr/>
        </p:nvSpPr>
        <p:spPr>
          <a:xfrm>
            <a:off x="3886200" y="3874049"/>
            <a:ext cx="990600" cy="1047749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4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3KP is needed – </a:t>
            </a:r>
            <a:r>
              <a:rPr lang="en-US" b="1" dirty="0" smtClean="0">
                <a:solidFill>
                  <a:schemeClr val="accent2"/>
                </a:solidFill>
              </a:rPr>
              <a:t>the Bad</a:t>
            </a:r>
            <a:endParaRPr lang="en-US" b="1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762000" y="1373737"/>
            <a:ext cx="3313113" cy="46910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She then realizes the last person she spoke to about the Prospect she’s e-mailing said HE should be regarded as the Primary Contact</a:t>
            </a:r>
          </a:p>
          <a:p>
            <a:r>
              <a:rPr lang="en-US" sz="2000" dirty="0" smtClean="0"/>
              <a:t>She remembers this because his e-mail address isn’t available in the dropdown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4953000" y="30480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3737"/>
            <a:ext cx="3580397" cy="498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515419" y="4876800"/>
            <a:ext cx="1238040" cy="1752600"/>
            <a:chOff x="2648160" y="2819400"/>
            <a:chExt cx="1238040" cy="1752600"/>
          </a:xfrm>
        </p:grpSpPr>
        <p:sp>
          <p:nvSpPr>
            <p:cNvPr id="7" name="Rounded Rectangle 6"/>
            <p:cNvSpPr/>
            <p:nvPr/>
          </p:nvSpPr>
          <p:spPr>
            <a:xfrm>
              <a:off x="2648160" y="2819400"/>
              <a:ext cx="1238040" cy="1752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455" y="3052762"/>
              <a:ext cx="933450" cy="1019175"/>
            </a:xfrm>
            <a:prstGeom prst="rect">
              <a:avLst/>
            </a:prstGeom>
          </p:spPr>
        </p:pic>
      </p:grpSp>
      <p:sp>
        <p:nvSpPr>
          <p:cNvPr id="10" name="Cloud Callout 9"/>
          <p:cNvSpPr/>
          <p:nvPr/>
        </p:nvSpPr>
        <p:spPr>
          <a:xfrm>
            <a:off x="7515419" y="2895600"/>
            <a:ext cx="1514459" cy="1219200"/>
          </a:xfrm>
          <a:prstGeom prst="cloudCallout">
            <a:avLst>
              <a:gd name="adj1" fmla="val -5033"/>
              <a:gd name="adj2" fmla="val 10525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498" y="3048000"/>
            <a:ext cx="734300" cy="84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3KP is needed – </a:t>
            </a:r>
            <a:r>
              <a:rPr lang="en-US" b="1" dirty="0" smtClean="0">
                <a:solidFill>
                  <a:schemeClr val="accent2"/>
                </a:solidFill>
              </a:rPr>
              <a:t>the Bad</a:t>
            </a:r>
            <a:endParaRPr lang="en-US" b="1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762000" y="1373737"/>
            <a:ext cx="3313113" cy="46910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So she quickly adds a new Contact …</a:t>
            </a:r>
          </a:p>
          <a:p>
            <a:r>
              <a:rPr lang="en-US" sz="2000" dirty="0" smtClean="0"/>
              <a:t>… and enters his name and e-mail address …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1373737"/>
            <a:ext cx="3580396" cy="498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1373737"/>
            <a:ext cx="3585239" cy="498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345" y="1348337"/>
            <a:ext cx="3598652" cy="500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515419" y="4876800"/>
            <a:ext cx="1238040" cy="1752600"/>
            <a:chOff x="2648160" y="2819400"/>
            <a:chExt cx="1238040" cy="1752600"/>
          </a:xfrm>
        </p:grpSpPr>
        <p:sp>
          <p:nvSpPr>
            <p:cNvPr id="7" name="Rounded Rectangle 6"/>
            <p:cNvSpPr/>
            <p:nvPr/>
          </p:nvSpPr>
          <p:spPr>
            <a:xfrm>
              <a:off x="2648160" y="2819400"/>
              <a:ext cx="1238040" cy="1752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455" y="3052762"/>
              <a:ext cx="933450" cy="1019175"/>
            </a:xfrm>
            <a:prstGeom prst="rect">
              <a:avLst/>
            </a:prstGeom>
          </p:spPr>
        </p:pic>
      </p:grpSp>
      <p:sp>
        <p:nvSpPr>
          <p:cNvPr id="3" name="Right Arrow 2"/>
          <p:cNvSpPr/>
          <p:nvPr/>
        </p:nvSpPr>
        <p:spPr>
          <a:xfrm>
            <a:off x="3924300" y="4419600"/>
            <a:ext cx="990600" cy="1047749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0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3KP is needed – </a:t>
            </a:r>
            <a:r>
              <a:rPr lang="en-US" b="1" dirty="0" smtClean="0">
                <a:solidFill>
                  <a:schemeClr val="accent2"/>
                </a:solidFill>
              </a:rPr>
              <a:t>the Bad</a:t>
            </a:r>
            <a:endParaRPr lang="en-US" b="1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762000" y="1373737"/>
            <a:ext cx="3313113" cy="46910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And then goes to save this change …</a:t>
            </a:r>
          </a:p>
          <a:p>
            <a:r>
              <a:rPr lang="en-US" sz="2000" dirty="0" smtClean="0"/>
              <a:t>... except there is no Save button.</a:t>
            </a:r>
          </a:p>
          <a:p>
            <a:r>
              <a:rPr lang="en-US" sz="2000" dirty="0" smtClean="0"/>
              <a:t>Because she was in the middle of sending an e-mail when she shifted gears</a:t>
            </a:r>
          </a:p>
          <a:p>
            <a:r>
              <a:rPr lang="en-US" sz="2000" dirty="0" smtClean="0"/>
              <a:t>And e-mails don’t need to be saved – just Sent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1373737"/>
            <a:ext cx="3580396" cy="498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1373737"/>
            <a:ext cx="3585239" cy="498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345" y="1348337"/>
            <a:ext cx="3598652" cy="500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515419" y="4876800"/>
            <a:ext cx="1238040" cy="1752600"/>
            <a:chOff x="2648160" y="2819400"/>
            <a:chExt cx="1238040" cy="1752600"/>
          </a:xfrm>
        </p:grpSpPr>
        <p:sp>
          <p:nvSpPr>
            <p:cNvPr id="7" name="Rounded Rectangle 6"/>
            <p:cNvSpPr/>
            <p:nvPr/>
          </p:nvSpPr>
          <p:spPr>
            <a:xfrm>
              <a:off x="2648160" y="2819400"/>
              <a:ext cx="1238040" cy="1752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455" y="3052762"/>
              <a:ext cx="933450" cy="1019175"/>
            </a:xfrm>
            <a:prstGeom prst="rect">
              <a:avLst/>
            </a:prstGeom>
          </p:spPr>
        </p:pic>
      </p:grpSp>
      <p:sp>
        <p:nvSpPr>
          <p:cNvPr id="2" name="Left Arrow 1"/>
          <p:cNvSpPr/>
          <p:nvPr/>
        </p:nvSpPr>
        <p:spPr>
          <a:xfrm>
            <a:off x="4876800" y="1905000"/>
            <a:ext cx="914400" cy="12192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3KP is needed – </a:t>
            </a:r>
            <a:r>
              <a:rPr lang="en-US" b="1" dirty="0" smtClean="0">
                <a:solidFill>
                  <a:schemeClr val="accent5"/>
                </a:solidFill>
              </a:rPr>
              <a:t>the Ugly</a:t>
            </a:r>
            <a:endParaRPr lang="en-US" b="1" dirty="0">
              <a:solidFill>
                <a:schemeClr val="accent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1833955"/>
            <a:ext cx="7894320" cy="319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1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3KP is needed – </a:t>
            </a:r>
            <a:r>
              <a:rPr lang="en-US" b="1" dirty="0" smtClean="0">
                <a:solidFill>
                  <a:schemeClr val="accent5"/>
                </a:solidFill>
              </a:rPr>
              <a:t>the Ugly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762000" y="1373737"/>
            <a:ext cx="3313113" cy="46910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Right after she notices there’s no Save button, she realizes the new Contact gave her a move-in date she vitally needed to convert this Prospect …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1373737"/>
            <a:ext cx="3580396" cy="498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1373737"/>
            <a:ext cx="3585239" cy="498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345" y="1348337"/>
            <a:ext cx="3598652" cy="500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515419" y="4876800"/>
            <a:ext cx="1238040" cy="1752600"/>
            <a:chOff x="2648160" y="2819400"/>
            <a:chExt cx="1238040" cy="1752600"/>
          </a:xfrm>
        </p:grpSpPr>
        <p:sp>
          <p:nvSpPr>
            <p:cNvPr id="7" name="Rounded Rectangle 6"/>
            <p:cNvSpPr/>
            <p:nvPr/>
          </p:nvSpPr>
          <p:spPr>
            <a:xfrm>
              <a:off x="2648160" y="2819400"/>
              <a:ext cx="1238040" cy="1752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455" y="3052762"/>
              <a:ext cx="933450" cy="1019175"/>
            </a:xfrm>
            <a:prstGeom prst="rect">
              <a:avLst/>
            </a:prstGeom>
          </p:spPr>
        </p:pic>
      </p:grpSp>
      <p:sp>
        <p:nvSpPr>
          <p:cNvPr id="10" name="Cloud Callout 9"/>
          <p:cNvSpPr/>
          <p:nvPr/>
        </p:nvSpPr>
        <p:spPr>
          <a:xfrm>
            <a:off x="7515419" y="2895600"/>
            <a:ext cx="1514459" cy="1219200"/>
          </a:xfrm>
          <a:prstGeom prst="cloudCallout">
            <a:avLst>
              <a:gd name="adj1" fmla="val -5033"/>
              <a:gd name="adj2" fmla="val 10525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498" y="3048000"/>
            <a:ext cx="734300" cy="843354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7258051" y="1905000"/>
            <a:ext cx="1495408" cy="802237"/>
          </a:xfrm>
          <a:prstGeom prst="wedgeEllipseCallout">
            <a:avLst>
              <a:gd name="adj1" fmla="val 7490"/>
              <a:gd name="adj2" fmla="val 8881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June 1st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1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3KP is needed – </a:t>
            </a:r>
            <a:r>
              <a:rPr lang="en-US" b="1" dirty="0" smtClean="0">
                <a:solidFill>
                  <a:schemeClr val="accent5"/>
                </a:solidFill>
              </a:rPr>
              <a:t>the Ugly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762000" y="1373737"/>
            <a:ext cx="3313113" cy="46910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So before she forgets it, she flips the Prospect Preferences tab in to EDIT MODE</a:t>
            </a:r>
          </a:p>
          <a:p>
            <a:r>
              <a:rPr lang="en-US" sz="2000" dirty="0" smtClean="0"/>
              <a:t>And enters that move-in date.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799" y="1348337"/>
            <a:ext cx="3592601" cy="49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515419" y="4876800"/>
            <a:ext cx="1238040" cy="1752600"/>
            <a:chOff x="2648160" y="2819400"/>
            <a:chExt cx="1238040" cy="1752600"/>
          </a:xfrm>
        </p:grpSpPr>
        <p:sp>
          <p:nvSpPr>
            <p:cNvPr id="7" name="Rounded Rectangle 6"/>
            <p:cNvSpPr/>
            <p:nvPr/>
          </p:nvSpPr>
          <p:spPr>
            <a:xfrm>
              <a:off x="2648160" y="2819400"/>
              <a:ext cx="1238040" cy="1752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455" y="3052762"/>
              <a:ext cx="933450" cy="1019175"/>
            </a:xfrm>
            <a:prstGeom prst="rect">
              <a:avLst/>
            </a:prstGeom>
          </p:spPr>
        </p:pic>
      </p:grpSp>
      <p:sp>
        <p:nvSpPr>
          <p:cNvPr id="3" name="Right Arrow 2"/>
          <p:cNvSpPr/>
          <p:nvPr/>
        </p:nvSpPr>
        <p:spPr>
          <a:xfrm>
            <a:off x="3379699" y="3429000"/>
            <a:ext cx="1600200" cy="1767132"/>
          </a:xfrm>
          <a:prstGeom prst="rightArrow">
            <a:avLst>
              <a:gd name="adj1" fmla="val 50000"/>
              <a:gd name="adj2" fmla="val 3291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3KP is needed – </a:t>
            </a:r>
            <a:r>
              <a:rPr lang="en-US" b="1" dirty="0" smtClean="0">
                <a:solidFill>
                  <a:schemeClr val="accent5"/>
                </a:solidFill>
              </a:rPr>
              <a:t>the Ugly</a:t>
            </a:r>
            <a:endParaRPr lang="en-US" b="1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762000" y="1373737"/>
            <a:ext cx="3313113" cy="46910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Once the date is entered, she goes to save it</a:t>
            </a:r>
          </a:p>
          <a:p>
            <a:r>
              <a:rPr lang="en-US" sz="2000" dirty="0" smtClean="0"/>
              <a:t>But now, again, there is no Save button available</a:t>
            </a:r>
          </a:p>
          <a:p>
            <a:r>
              <a:rPr lang="en-US" sz="2000" dirty="0" smtClean="0"/>
              <a:t>Indeed, not even a ‘Cancel’ button is available</a:t>
            </a:r>
          </a:p>
          <a:p>
            <a:r>
              <a:rPr lang="en-US" sz="2000" dirty="0" smtClean="0"/>
              <a:t>Not to mention the fact that the E-mail box has inexplicably vanished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799" y="1348337"/>
            <a:ext cx="3592601" cy="49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515419" y="4876800"/>
            <a:ext cx="1238040" cy="1752600"/>
            <a:chOff x="2648160" y="2819400"/>
            <a:chExt cx="1238040" cy="1752600"/>
          </a:xfrm>
        </p:grpSpPr>
        <p:sp>
          <p:nvSpPr>
            <p:cNvPr id="7" name="Rounded Rectangle 6"/>
            <p:cNvSpPr/>
            <p:nvPr/>
          </p:nvSpPr>
          <p:spPr>
            <a:xfrm>
              <a:off x="2648160" y="2819400"/>
              <a:ext cx="1238040" cy="1752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455" y="3052762"/>
              <a:ext cx="933450" cy="1019175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7467600" y="4038600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???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541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-95250"/>
            <a:ext cx="3313113" cy="1162050"/>
          </a:xfrm>
        </p:spPr>
        <p:txBody>
          <a:bodyPr>
            <a:normAutofit/>
          </a:bodyPr>
          <a:lstStyle/>
          <a:p>
            <a:r>
              <a:rPr lang="en-US" dirty="0" smtClean="0"/>
              <a:t>‘The Three Kills Protocol’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89820"/>
            <a:ext cx="3357562" cy="503634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90600" y="1066800"/>
            <a:ext cx="3313113" cy="469106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3KP</a:t>
            </a:r>
            <a:r>
              <a:rPr lang="en-US" sz="2000" dirty="0" smtClean="0"/>
              <a:t> for short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It is an </a:t>
            </a:r>
            <a:r>
              <a:rPr lang="en-US" sz="2000" i="1" dirty="0" smtClean="0"/>
              <a:t>invisible</a:t>
            </a:r>
            <a:r>
              <a:rPr lang="en-US" sz="2000" dirty="0" smtClean="0"/>
              <a:t> </a:t>
            </a:r>
            <a:r>
              <a:rPr lang="en-US" sz="2000" b="1" dirty="0" smtClean="0"/>
              <a:t>front-end Mechanism</a:t>
            </a:r>
            <a:r>
              <a:rPr lang="en-US" sz="2000" dirty="0" smtClean="0"/>
              <a:t> that will be repeatedly and frequently invoked in the CRM and throughout the new, redesigned </a:t>
            </a:r>
            <a:r>
              <a:rPr lang="en-US" sz="2000" dirty="0" err="1" smtClean="0"/>
              <a:t>LeaseStar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Needed for edge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Enhances User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But also needed to prevent conflicts and crashes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Designed to keep Users on the ‘Happy Path’ when they’ve initiated a process that modifies the record.</a:t>
            </a:r>
          </a:p>
        </p:txBody>
      </p:sp>
    </p:spTree>
    <p:extLst>
      <p:ext uri="{BB962C8B-B14F-4D97-AF65-F5344CB8AC3E}">
        <p14:creationId xmlns:p14="http://schemas.microsoft.com/office/powerpoint/2010/main" val="29898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3KP is needed – </a:t>
            </a:r>
            <a:r>
              <a:rPr lang="en-US" b="1" dirty="0" smtClean="0">
                <a:solidFill>
                  <a:schemeClr val="accent5"/>
                </a:solidFill>
              </a:rPr>
              <a:t>the Ugly</a:t>
            </a:r>
            <a:endParaRPr lang="en-US" b="1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762000" y="1373737"/>
            <a:ext cx="3313113" cy="46910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The User is now utterly flummoxed</a:t>
            </a:r>
          </a:p>
          <a:p>
            <a:r>
              <a:rPr lang="en-US" sz="2000" dirty="0" smtClean="0"/>
              <a:t>How can she be in EDIT MODE and have no Save/Cancel buttons available?</a:t>
            </a:r>
          </a:p>
          <a:p>
            <a:r>
              <a:rPr lang="en-US" sz="2000" dirty="0" smtClean="0"/>
              <a:t>Our User is caught in a usability dead zone from which she cannot escape without dumping out of this screen entirely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799" y="1348337"/>
            <a:ext cx="3592601" cy="49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515419" y="4876800"/>
            <a:ext cx="1238040" cy="1752600"/>
            <a:chOff x="2648160" y="2819400"/>
            <a:chExt cx="1238040" cy="1752600"/>
          </a:xfrm>
        </p:grpSpPr>
        <p:sp>
          <p:nvSpPr>
            <p:cNvPr id="7" name="Rounded Rectangle 6"/>
            <p:cNvSpPr/>
            <p:nvPr/>
          </p:nvSpPr>
          <p:spPr>
            <a:xfrm>
              <a:off x="2648160" y="2819400"/>
              <a:ext cx="1238040" cy="1752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455" y="3052762"/>
              <a:ext cx="933450" cy="1019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751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3KP is needed</a:t>
            </a:r>
            <a:endParaRPr lang="en-US" b="1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762000" y="1373737"/>
            <a:ext cx="3313113" cy="46910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So the distinction that needs to be made is this:</a:t>
            </a:r>
          </a:p>
          <a:p>
            <a:r>
              <a:rPr lang="en-US" sz="2000" dirty="0" smtClean="0"/>
              <a:t>There is a difference between enabling the User to </a:t>
            </a:r>
            <a:r>
              <a:rPr lang="en-US" sz="2000" dirty="0" smtClean="0">
                <a:solidFill>
                  <a:srgbClr val="00B050"/>
                </a:solidFill>
              </a:rPr>
              <a:t>ACCESS </a:t>
            </a:r>
            <a:r>
              <a:rPr lang="en-US" sz="2000" dirty="0" smtClean="0"/>
              <a:t>all relevant data in the middle of an unrelated activity</a:t>
            </a:r>
          </a:p>
          <a:p>
            <a:r>
              <a:rPr lang="en-US" sz="2000" dirty="0" smtClean="0"/>
              <a:t>And enabling the User to </a:t>
            </a:r>
            <a:r>
              <a:rPr lang="en-US" sz="2000" dirty="0" smtClean="0">
                <a:solidFill>
                  <a:srgbClr val="FF0000"/>
                </a:solidFill>
              </a:rPr>
              <a:t>CHANGE</a:t>
            </a:r>
            <a:r>
              <a:rPr lang="en-US" sz="2000" dirty="0" smtClean="0"/>
              <a:t> all relevant data in the middle of an unrelated activity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976" y="1373737"/>
            <a:ext cx="3581420" cy="498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9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will the three kills protocol be invoked?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 feel lucky, punk?</a:t>
            </a:r>
            <a:endParaRPr lang="en-US" dirty="0"/>
          </a:p>
        </p:txBody>
      </p:sp>
      <p:pic>
        <p:nvPicPr>
          <p:cNvPr id="18434" name="Picture 2" descr="San Francisco Police Wall C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4344"/>
            <a:ext cx="4381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6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When will the Three Kills Protocol be invoked?</a:t>
            </a:r>
            <a:endParaRPr lang="en-US" sz="3200" b="1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252" y="1295400"/>
            <a:ext cx="474041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5"/>
          <p:cNvSpPr txBox="1">
            <a:spLocks/>
          </p:cNvSpPr>
          <p:nvPr/>
        </p:nvSpPr>
        <p:spPr>
          <a:xfrm>
            <a:off x="381000" y="1295400"/>
            <a:ext cx="3465513" cy="46910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The Three Kills Protocol (3KP) will be invoked whenever the User initiates certain processes we decide require it.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We’ll call these </a:t>
            </a:r>
            <a:r>
              <a:rPr lang="en-US" sz="2000" b="1" dirty="0" smtClean="0">
                <a:solidFill>
                  <a:srgbClr val="00B050"/>
                </a:solidFill>
              </a:rPr>
              <a:t>“3KP-Worthy Processes.” </a:t>
            </a:r>
          </a:p>
          <a:p>
            <a:pPr marL="0" indent="0">
              <a:buNone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60002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When will the Three Kills Protocol be invoked?</a:t>
            </a:r>
            <a:endParaRPr lang="en-US" sz="3200" b="1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252" y="1295400"/>
            <a:ext cx="474041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5"/>
          <p:cNvSpPr txBox="1">
            <a:spLocks/>
          </p:cNvSpPr>
          <p:nvPr/>
        </p:nvSpPr>
        <p:spPr>
          <a:xfrm>
            <a:off x="533400" y="1295400"/>
            <a:ext cx="3313113" cy="46910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So the sequence will go as follows: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User begins 3KP-Worthy-Process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3KP is invoked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User completes or cancels out of the 3KP-Worthy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3KP is revoked</a:t>
            </a:r>
          </a:p>
          <a:p>
            <a:pPr marL="0" indent="0">
              <a:buNone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40635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36" y="0"/>
            <a:ext cx="6769664" cy="6324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getting killed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targets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6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What’s Getting Killed</a:t>
            </a:r>
            <a:endParaRPr lang="en-US" b="1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252" y="1295400"/>
            <a:ext cx="474041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5"/>
          <p:cNvSpPr txBox="1">
            <a:spLocks/>
          </p:cNvSpPr>
          <p:nvPr/>
        </p:nvSpPr>
        <p:spPr>
          <a:xfrm>
            <a:off x="533400" y="1295400"/>
            <a:ext cx="3313113" cy="46910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These are the targets:</a:t>
            </a:r>
          </a:p>
          <a:p>
            <a:pPr marL="0" indent="0">
              <a:buNone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1623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What’s Getting Killed</a:t>
            </a:r>
            <a:endParaRPr lang="en-US" b="1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252" y="1295400"/>
            <a:ext cx="474041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5"/>
          <p:cNvSpPr txBox="1">
            <a:spLocks/>
          </p:cNvSpPr>
          <p:nvPr/>
        </p:nvSpPr>
        <p:spPr>
          <a:xfrm>
            <a:off x="533400" y="1295400"/>
            <a:ext cx="3313113" cy="46910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These are the targets:</a:t>
            </a:r>
          </a:p>
          <a:p>
            <a:r>
              <a:rPr lang="en-US" sz="2000" dirty="0" smtClean="0"/>
              <a:t>Add Buttons </a:t>
            </a:r>
            <a:r>
              <a:rPr lang="en-US" sz="2000" i="1" dirty="0" smtClean="0"/>
              <a:t>unrelated</a:t>
            </a:r>
            <a:r>
              <a:rPr lang="en-US" sz="2000" dirty="0" smtClean="0"/>
              <a:t> to the 3KP-Worthy Process in progress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30480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52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What’s Getting Killed</a:t>
            </a:r>
            <a:endParaRPr lang="en-US" b="1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252" y="1295400"/>
            <a:ext cx="474041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5"/>
          <p:cNvSpPr txBox="1">
            <a:spLocks/>
          </p:cNvSpPr>
          <p:nvPr/>
        </p:nvSpPr>
        <p:spPr>
          <a:xfrm>
            <a:off x="533400" y="1295400"/>
            <a:ext cx="3313113" cy="46910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These are the targets:</a:t>
            </a:r>
          </a:p>
          <a:p>
            <a:r>
              <a:rPr lang="en-US" sz="2000" dirty="0" smtClean="0"/>
              <a:t>Add Buttons </a:t>
            </a:r>
            <a:r>
              <a:rPr lang="en-US" sz="2000" i="1" dirty="0" smtClean="0"/>
              <a:t>unrelated</a:t>
            </a:r>
            <a:r>
              <a:rPr lang="en-US" sz="2000" dirty="0" smtClean="0"/>
              <a:t> to the 3KP-Worthy Process in progress</a:t>
            </a:r>
          </a:p>
          <a:p>
            <a:r>
              <a:rPr lang="en-US" sz="2000" dirty="0" smtClean="0"/>
              <a:t>Edit Buttons </a:t>
            </a:r>
            <a:r>
              <a:rPr lang="en-US" sz="2000" i="1" dirty="0" smtClean="0"/>
              <a:t>unrelated</a:t>
            </a:r>
            <a:r>
              <a:rPr lang="en-US" sz="2000" dirty="0" smtClean="0"/>
              <a:t> to the 3KP-Worthy Process in progress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30480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0" y="32004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0" y="46482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31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What’s Getting Killed</a:t>
            </a:r>
            <a:endParaRPr lang="en-US" b="1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252" y="1295400"/>
            <a:ext cx="474041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5"/>
          <p:cNvSpPr txBox="1">
            <a:spLocks/>
          </p:cNvSpPr>
          <p:nvPr/>
        </p:nvSpPr>
        <p:spPr>
          <a:xfrm>
            <a:off x="533400" y="1295400"/>
            <a:ext cx="3313113" cy="46910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These are the targets:</a:t>
            </a:r>
          </a:p>
          <a:p>
            <a:r>
              <a:rPr lang="en-US" sz="2000" dirty="0" smtClean="0"/>
              <a:t>Add Buttons </a:t>
            </a:r>
            <a:r>
              <a:rPr lang="en-US" sz="2000" i="1" dirty="0" smtClean="0"/>
              <a:t>unrelated</a:t>
            </a:r>
            <a:r>
              <a:rPr lang="en-US" sz="2000" dirty="0" smtClean="0"/>
              <a:t> to the 3KP-Worthy Process in progress</a:t>
            </a:r>
          </a:p>
          <a:p>
            <a:r>
              <a:rPr lang="en-US" sz="2000" dirty="0" smtClean="0"/>
              <a:t>Edit Buttons </a:t>
            </a:r>
            <a:r>
              <a:rPr lang="en-US" sz="2000" i="1" dirty="0" smtClean="0"/>
              <a:t>unrelated</a:t>
            </a:r>
            <a:r>
              <a:rPr lang="en-US" sz="2000" dirty="0" smtClean="0"/>
              <a:t> to the 3KP-Worthy Process in progress</a:t>
            </a:r>
          </a:p>
          <a:p>
            <a:r>
              <a:rPr lang="en-US" sz="2000" dirty="0" smtClean="0"/>
              <a:t>Notifications or other UI elements extraneous to the 3KP-worthy process in progress</a:t>
            </a:r>
          </a:p>
          <a:p>
            <a:pPr marL="0" indent="0">
              <a:buNone/>
            </a:pPr>
            <a:endParaRPr lang="en-US" sz="2000" b="1" dirty="0" smtClean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2612231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30480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0" y="32004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0" y="46482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31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3KP is needed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Good, the Bad and the Ugly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9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 kills protocol</a:t>
            </a:r>
            <a:br>
              <a:rPr lang="en-US" dirty="0" smtClean="0"/>
            </a:br>
            <a:r>
              <a:rPr lang="en-US" dirty="0" smtClean="0"/>
              <a:t>in action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what will it look like?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3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3KP in Action</a:t>
            </a:r>
            <a:endParaRPr lang="en-US" b="1" dirty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762000" y="1373737"/>
            <a:ext cx="3313113" cy="46910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Let’s use the same example we started with:</a:t>
            </a:r>
          </a:p>
          <a:p>
            <a:r>
              <a:rPr lang="en-US" sz="2000" dirty="0" err="1" smtClean="0"/>
              <a:t>onLoad</a:t>
            </a:r>
            <a:r>
              <a:rPr lang="en-US" sz="2000" dirty="0" smtClean="0"/>
              <a:t> of a typical Prospect</a:t>
            </a:r>
          </a:p>
          <a:p>
            <a:r>
              <a:rPr lang="en-US" sz="2000" dirty="0" smtClean="0"/>
              <a:t>With a follow-up scheduled for today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945" y="1219201"/>
            <a:ext cx="4217020" cy="5257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791160" y="4876800"/>
            <a:ext cx="1238040" cy="1752600"/>
            <a:chOff x="2648160" y="2819400"/>
            <a:chExt cx="1238040" cy="1752600"/>
          </a:xfrm>
        </p:grpSpPr>
        <p:sp>
          <p:nvSpPr>
            <p:cNvPr id="7" name="Rounded Rectangle 6"/>
            <p:cNvSpPr/>
            <p:nvPr/>
          </p:nvSpPr>
          <p:spPr>
            <a:xfrm>
              <a:off x="2648160" y="2819400"/>
              <a:ext cx="1238040" cy="1752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455" y="3052762"/>
              <a:ext cx="933450" cy="1019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353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3KP in Action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945" y="1219202"/>
            <a:ext cx="4217020" cy="525779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791160" y="4876800"/>
            <a:ext cx="1238040" cy="1752600"/>
            <a:chOff x="2648160" y="2819400"/>
            <a:chExt cx="1238040" cy="1752600"/>
          </a:xfrm>
        </p:grpSpPr>
        <p:sp>
          <p:nvSpPr>
            <p:cNvPr id="7" name="Rounded Rectangle 6"/>
            <p:cNvSpPr/>
            <p:nvPr/>
          </p:nvSpPr>
          <p:spPr>
            <a:xfrm>
              <a:off x="2648160" y="2819400"/>
              <a:ext cx="1238040" cy="1752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455" y="3052762"/>
              <a:ext cx="933450" cy="1019175"/>
            </a:xfrm>
            <a:prstGeom prst="rect">
              <a:avLst/>
            </a:prstGeom>
          </p:spPr>
        </p:pic>
      </p:grpSp>
      <p:sp>
        <p:nvSpPr>
          <p:cNvPr id="9" name="Text Placeholder 5"/>
          <p:cNvSpPr txBox="1">
            <a:spLocks/>
          </p:cNvSpPr>
          <p:nvPr/>
        </p:nvSpPr>
        <p:spPr>
          <a:xfrm>
            <a:off x="762000" y="1373737"/>
            <a:ext cx="3313113" cy="46910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User decides to follow up by e-mail</a:t>
            </a:r>
          </a:p>
          <a:p>
            <a:r>
              <a:rPr lang="en-US" sz="2000" dirty="0" smtClean="0"/>
              <a:t>So she clicks ‘e-mail this lead.’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68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3KP in Action</a:t>
            </a:r>
            <a:endParaRPr lang="en-US" b="1" dirty="0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762000" y="1373737"/>
            <a:ext cx="3313113" cy="46910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She then realizes the last person she spoke to about this Prospect said he should be regarded as the Primary Contact</a:t>
            </a:r>
          </a:p>
          <a:p>
            <a:r>
              <a:rPr lang="en-US" sz="2000" dirty="0" smtClean="0"/>
              <a:t>She remembers this because his e-mail address isn’t available in the dropdown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945" y="1219202"/>
            <a:ext cx="4217019" cy="525779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791160" y="4876800"/>
            <a:ext cx="1238040" cy="1752600"/>
            <a:chOff x="2648160" y="2819400"/>
            <a:chExt cx="1238040" cy="1752600"/>
          </a:xfrm>
        </p:grpSpPr>
        <p:sp>
          <p:nvSpPr>
            <p:cNvPr id="7" name="Rounded Rectangle 6"/>
            <p:cNvSpPr/>
            <p:nvPr/>
          </p:nvSpPr>
          <p:spPr>
            <a:xfrm>
              <a:off x="2648160" y="2819400"/>
              <a:ext cx="1238040" cy="1752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455" y="3052762"/>
              <a:ext cx="933450" cy="1019175"/>
            </a:xfrm>
            <a:prstGeom prst="rect">
              <a:avLst/>
            </a:prstGeom>
          </p:spPr>
        </p:pic>
      </p:grpSp>
      <p:sp>
        <p:nvSpPr>
          <p:cNvPr id="10" name="Cloud Callout 9"/>
          <p:cNvSpPr/>
          <p:nvPr/>
        </p:nvSpPr>
        <p:spPr>
          <a:xfrm>
            <a:off x="2495760" y="4267200"/>
            <a:ext cx="1514459" cy="1219200"/>
          </a:xfrm>
          <a:prstGeom prst="cloudCallout">
            <a:avLst>
              <a:gd name="adj1" fmla="val 47445"/>
              <a:gd name="adj2" fmla="val 7511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839" y="4419600"/>
            <a:ext cx="734300" cy="84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4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945" y="1219202"/>
            <a:ext cx="4217020" cy="52577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3KP in Action</a:t>
            </a:r>
            <a:endParaRPr lang="en-US" b="1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762000" y="1373737"/>
            <a:ext cx="3313113" cy="46910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So she goes to add a new Contact</a:t>
            </a:r>
          </a:p>
          <a:p>
            <a:r>
              <a:rPr lang="en-US" sz="2000" dirty="0" smtClean="0"/>
              <a:t>But she notices the Add button is now greyed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3791160" y="4876800"/>
            <a:ext cx="1238040" cy="1752600"/>
            <a:chOff x="2648160" y="2819400"/>
            <a:chExt cx="1238040" cy="1752600"/>
          </a:xfrm>
        </p:grpSpPr>
        <p:sp>
          <p:nvSpPr>
            <p:cNvPr id="7" name="Rounded Rectangle 6"/>
            <p:cNvSpPr/>
            <p:nvPr/>
          </p:nvSpPr>
          <p:spPr>
            <a:xfrm>
              <a:off x="2648160" y="2819400"/>
              <a:ext cx="1238040" cy="1752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7500" y="3014662"/>
              <a:ext cx="933450" cy="1019175"/>
            </a:xfrm>
            <a:prstGeom prst="rect">
              <a:avLst/>
            </a:prstGeom>
          </p:spPr>
        </p:pic>
      </p:grpSp>
      <p:sp>
        <p:nvSpPr>
          <p:cNvPr id="2" name="Down Arrow 1"/>
          <p:cNvSpPr/>
          <p:nvPr/>
        </p:nvSpPr>
        <p:spPr>
          <a:xfrm>
            <a:off x="6629400" y="2667000"/>
            <a:ext cx="1752600" cy="16764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4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945" y="1219202"/>
            <a:ext cx="4217019" cy="52577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3KP in Action</a:t>
            </a:r>
            <a:endParaRPr lang="en-US" b="1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762000" y="1373737"/>
            <a:ext cx="3313113" cy="46910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But she clicks it anyway</a:t>
            </a:r>
          </a:p>
          <a:p>
            <a:r>
              <a:rPr lang="en-US" sz="2000" dirty="0" smtClean="0"/>
              <a:t>And sees a generic tooltip explaining why: </a:t>
            </a:r>
            <a:r>
              <a:rPr lang="en-US" sz="2000" dirty="0" smtClean="0">
                <a:solidFill>
                  <a:srgbClr val="00B050"/>
                </a:solidFill>
              </a:rPr>
              <a:t>“please cancel first”</a:t>
            </a:r>
            <a:endParaRPr lang="en-US" sz="2000" dirty="0">
              <a:solidFill>
                <a:srgbClr val="00B05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91160" y="4876800"/>
            <a:ext cx="1238040" cy="1752600"/>
            <a:chOff x="2648160" y="2819400"/>
            <a:chExt cx="1238040" cy="1752600"/>
          </a:xfrm>
        </p:grpSpPr>
        <p:sp>
          <p:nvSpPr>
            <p:cNvPr id="7" name="Rounded Rectangle 6"/>
            <p:cNvSpPr/>
            <p:nvPr/>
          </p:nvSpPr>
          <p:spPr>
            <a:xfrm>
              <a:off x="2648160" y="2819400"/>
              <a:ext cx="1238040" cy="1752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3014662"/>
              <a:ext cx="933450" cy="1104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294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3KP in Action</a:t>
            </a:r>
            <a:endParaRPr lang="en-US" b="1" dirty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762000" y="1373737"/>
            <a:ext cx="3313113" cy="46910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At that moment, she realizes the new Contact gave her a move-in date she vitally needed to convert this Prospect …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945" y="1219202"/>
            <a:ext cx="4217019" cy="525779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791160" y="4876800"/>
            <a:ext cx="1238040" cy="1752600"/>
            <a:chOff x="2648160" y="2819400"/>
            <a:chExt cx="1238040" cy="1752600"/>
          </a:xfrm>
        </p:grpSpPr>
        <p:sp>
          <p:nvSpPr>
            <p:cNvPr id="7" name="Rounded Rectangle 6"/>
            <p:cNvSpPr/>
            <p:nvPr/>
          </p:nvSpPr>
          <p:spPr>
            <a:xfrm>
              <a:off x="2648160" y="2819400"/>
              <a:ext cx="1238040" cy="1752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7500" y="3014662"/>
              <a:ext cx="933450" cy="1019175"/>
            </a:xfrm>
            <a:prstGeom prst="rect">
              <a:avLst/>
            </a:prstGeom>
          </p:spPr>
        </p:pic>
      </p:grpSp>
      <p:sp>
        <p:nvSpPr>
          <p:cNvPr id="11" name="Cloud Callout 10"/>
          <p:cNvSpPr/>
          <p:nvPr/>
        </p:nvSpPr>
        <p:spPr>
          <a:xfrm>
            <a:off x="1686328" y="4331114"/>
            <a:ext cx="1514459" cy="1219200"/>
          </a:xfrm>
          <a:prstGeom prst="cloudCallout">
            <a:avLst>
              <a:gd name="adj1" fmla="val 105002"/>
              <a:gd name="adj2" fmla="val 3025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07" y="4483514"/>
            <a:ext cx="734300" cy="843354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1428960" y="3340514"/>
            <a:ext cx="1495408" cy="802237"/>
          </a:xfrm>
          <a:prstGeom prst="wedgeEllipseCallout">
            <a:avLst>
              <a:gd name="adj1" fmla="val 7490"/>
              <a:gd name="adj2" fmla="val 8881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June 1st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95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945" y="1219202"/>
            <a:ext cx="4217019" cy="52577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3KP in Action</a:t>
            </a:r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3791160" y="4876800"/>
            <a:ext cx="1238040" cy="1752600"/>
            <a:chOff x="2648160" y="2819400"/>
            <a:chExt cx="1238040" cy="1752600"/>
          </a:xfrm>
        </p:grpSpPr>
        <p:sp>
          <p:nvSpPr>
            <p:cNvPr id="7" name="Rounded Rectangle 6"/>
            <p:cNvSpPr/>
            <p:nvPr/>
          </p:nvSpPr>
          <p:spPr>
            <a:xfrm>
              <a:off x="2648160" y="2819400"/>
              <a:ext cx="1238040" cy="1752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560" y="3057524"/>
              <a:ext cx="933450" cy="1019175"/>
            </a:xfrm>
            <a:prstGeom prst="rect">
              <a:avLst/>
            </a:prstGeom>
          </p:spPr>
        </p:pic>
      </p:grpSp>
      <p:sp>
        <p:nvSpPr>
          <p:cNvPr id="14" name="Text Placeholder 5"/>
          <p:cNvSpPr txBox="1">
            <a:spLocks/>
          </p:cNvSpPr>
          <p:nvPr/>
        </p:nvSpPr>
        <p:spPr>
          <a:xfrm>
            <a:off x="762000" y="1373737"/>
            <a:ext cx="3313113" cy="46910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So before she forgets it, she goes to flip the Prospect Preferences tab in to EDIT MODE ….</a:t>
            </a:r>
          </a:p>
          <a:p>
            <a:r>
              <a:rPr lang="en-US" sz="2000" dirty="0" smtClean="0"/>
              <a:t>But  notices the Edit button is greyed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7391400" y="4674394"/>
            <a:ext cx="1752600" cy="1109662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945" y="1219202"/>
            <a:ext cx="4217019" cy="525779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3KP in Action</a:t>
            </a:r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3791160" y="4876800"/>
            <a:ext cx="1238040" cy="1752600"/>
            <a:chOff x="2648160" y="2819400"/>
            <a:chExt cx="1238040" cy="1752600"/>
          </a:xfrm>
        </p:grpSpPr>
        <p:sp>
          <p:nvSpPr>
            <p:cNvPr id="7" name="Rounded Rectangle 6"/>
            <p:cNvSpPr/>
            <p:nvPr/>
          </p:nvSpPr>
          <p:spPr>
            <a:xfrm>
              <a:off x="2648160" y="2819400"/>
              <a:ext cx="1238040" cy="1752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350" y="2971800"/>
              <a:ext cx="933450" cy="1104900"/>
            </a:xfrm>
            <a:prstGeom prst="rect">
              <a:avLst/>
            </a:prstGeom>
          </p:spPr>
        </p:pic>
      </p:grpSp>
      <p:sp>
        <p:nvSpPr>
          <p:cNvPr id="14" name="Text Placeholder 5"/>
          <p:cNvSpPr txBox="1">
            <a:spLocks/>
          </p:cNvSpPr>
          <p:nvPr/>
        </p:nvSpPr>
        <p:spPr>
          <a:xfrm>
            <a:off x="762000" y="1373737"/>
            <a:ext cx="3313113" cy="46910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But, again, she clicks it anyway</a:t>
            </a:r>
          </a:p>
          <a:p>
            <a:r>
              <a:rPr lang="en-US" sz="2000" dirty="0"/>
              <a:t>And sees a generic tooltip explaining why: </a:t>
            </a:r>
            <a:r>
              <a:rPr lang="en-US" sz="2000" dirty="0">
                <a:solidFill>
                  <a:srgbClr val="00B050"/>
                </a:solidFill>
              </a:rPr>
              <a:t>“please cancel first”</a:t>
            </a:r>
          </a:p>
        </p:txBody>
      </p:sp>
    </p:spTree>
    <p:extLst>
      <p:ext uri="{BB962C8B-B14F-4D97-AF65-F5344CB8AC3E}">
        <p14:creationId xmlns:p14="http://schemas.microsoft.com/office/powerpoint/2010/main" val="18725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3KP in Action</a:t>
            </a:r>
            <a:endParaRPr lang="en-US" b="1" dirty="0"/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762000" y="1373737"/>
            <a:ext cx="3313113" cy="46910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This is a trend, she realizes. She now understands that because she’s in the middle of sending an e-mail, there’s certain things she cannot do. If she cancels out of the current process, as the tooltips suggest, perhaps she can Add and Edit this record again.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945" y="1219202"/>
            <a:ext cx="4217019" cy="52577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791160" y="4876800"/>
            <a:ext cx="1238040" cy="1752600"/>
            <a:chOff x="2648160" y="2819400"/>
            <a:chExt cx="1238040" cy="1752600"/>
          </a:xfrm>
        </p:grpSpPr>
        <p:sp>
          <p:nvSpPr>
            <p:cNvPr id="7" name="Rounded Rectangle 6"/>
            <p:cNvSpPr/>
            <p:nvPr/>
          </p:nvSpPr>
          <p:spPr>
            <a:xfrm>
              <a:off x="2648160" y="2819400"/>
              <a:ext cx="1238040" cy="1752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3057524"/>
              <a:ext cx="933450" cy="1104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57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3KP is needed – </a:t>
            </a:r>
            <a:r>
              <a:rPr lang="en-US" b="1" dirty="0" smtClean="0">
                <a:solidFill>
                  <a:schemeClr val="accent3"/>
                </a:solidFill>
              </a:rPr>
              <a:t>the Good</a:t>
            </a:r>
            <a:endParaRPr lang="en-US" b="1" dirty="0"/>
          </a:p>
        </p:txBody>
      </p:sp>
      <p:pic>
        <p:nvPicPr>
          <p:cNvPr id="2050" name="Picture 2" descr="http://nathanleclaire.com/images/sails/clint-eastwoo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" y="2057400"/>
            <a:ext cx="6800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02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3KP in Action</a:t>
            </a:r>
            <a:endParaRPr lang="en-US" b="1" dirty="0"/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762000" y="1373737"/>
            <a:ext cx="3313113" cy="46910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So, she cancels out of the</a:t>
            </a:r>
          </a:p>
          <a:p>
            <a:pPr marL="0" indent="0">
              <a:buNone/>
            </a:pPr>
            <a:r>
              <a:rPr lang="en-US" sz="2000" b="1" dirty="0" smtClean="0"/>
              <a:t>e-mail flow 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945" y="1219201"/>
            <a:ext cx="4217020" cy="5257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791160" y="4876800"/>
            <a:ext cx="1238040" cy="1752600"/>
            <a:chOff x="2648160" y="2819400"/>
            <a:chExt cx="1238040" cy="1752600"/>
          </a:xfrm>
        </p:grpSpPr>
        <p:sp>
          <p:nvSpPr>
            <p:cNvPr id="7" name="Rounded Rectangle 6"/>
            <p:cNvSpPr/>
            <p:nvPr/>
          </p:nvSpPr>
          <p:spPr>
            <a:xfrm>
              <a:off x="2648160" y="2819400"/>
              <a:ext cx="1238040" cy="1752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560" y="3057524"/>
              <a:ext cx="933450" cy="1019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456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945" y="1219201"/>
            <a:ext cx="4217020" cy="5257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3KP in Action</a:t>
            </a:r>
            <a:endParaRPr lang="en-US" b="1" dirty="0"/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762000" y="1373737"/>
            <a:ext cx="3313113" cy="46910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And notices the options to Add and Edit the record have returned</a:t>
            </a:r>
          </a:p>
          <a:p>
            <a:r>
              <a:rPr lang="en-US" sz="2000" dirty="0" smtClean="0"/>
              <a:t>Along with the follow-up notification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505200" y="4876800"/>
            <a:ext cx="1238040" cy="1752600"/>
            <a:chOff x="2648160" y="2819400"/>
            <a:chExt cx="1238040" cy="1752600"/>
          </a:xfrm>
        </p:grpSpPr>
        <p:sp>
          <p:nvSpPr>
            <p:cNvPr id="7" name="Rounded Rectangle 6"/>
            <p:cNvSpPr/>
            <p:nvPr/>
          </p:nvSpPr>
          <p:spPr>
            <a:xfrm>
              <a:off x="2648160" y="2819400"/>
              <a:ext cx="1238040" cy="1752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6771" y="3057524"/>
              <a:ext cx="861027" cy="1019175"/>
            </a:xfrm>
            <a:prstGeom prst="rect">
              <a:avLst/>
            </a:prstGeom>
          </p:spPr>
        </p:pic>
      </p:grpSp>
      <p:sp>
        <p:nvSpPr>
          <p:cNvPr id="10" name="Down Arrow 9"/>
          <p:cNvSpPr/>
          <p:nvPr/>
        </p:nvSpPr>
        <p:spPr>
          <a:xfrm>
            <a:off x="6629400" y="1959769"/>
            <a:ext cx="685800" cy="500062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eft Arrow 1"/>
          <p:cNvSpPr/>
          <p:nvPr/>
        </p:nvSpPr>
        <p:spPr>
          <a:xfrm>
            <a:off x="7543800" y="3048000"/>
            <a:ext cx="304800" cy="366468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8334375" y="3231234"/>
            <a:ext cx="304800" cy="366468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8334375" y="4510332"/>
            <a:ext cx="304800" cy="366468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2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945" y="1219201"/>
            <a:ext cx="4217020" cy="5257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3KP in Action</a:t>
            </a:r>
            <a:endParaRPr lang="en-US" b="1" dirty="0"/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762000" y="1373737"/>
            <a:ext cx="3313113" cy="46910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And notices the options to Add and Edit the record have returned</a:t>
            </a:r>
          </a:p>
          <a:p>
            <a:r>
              <a:rPr lang="en-US" sz="2000" dirty="0" smtClean="0"/>
              <a:t>Along with the follow-up notification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505200" y="4876800"/>
            <a:ext cx="1238040" cy="1752600"/>
            <a:chOff x="2648160" y="2819400"/>
            <a:chExt cx="1238040" cy="1752600"/>
          </a:xfrm>
        </p:grpSpPr>
        <p:sp>
          <p:nvSpPr>
            <p:cNvPr id="7" name="Rounded Rectangle 6"/>
            <p:cNvSpPr/>
            <p:nvPr/>
          </p:nvSpPr>
          <p:spPr>
            <a:xfrm>
              <a:off x="2648160" y="2819400"/>
              <a:ext cx="1238040" cy="1752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6771" y="3057524"/>
              <a:ext cx="861027" cy="1019175"/>
            </a:xfrm>
            <a:prstGeom prst="rect">
              <a:avLst/>
            </a:prstGeom>
          </p:spPr>
        </p:pic>
      </p:grpSp>
      <p:sp>
        <p:nvSpPr>
          <p:cNvPr id="10" name="Down Arrow 9"/>
          <p:cNvSpPr/>
          <p:nvPr/>
        </p:nvSpPr>
        <p:spPr>
          <a:xfrm>
            <a:off x="6629400" y="1959769"/>
            <a:ext cx="685800" cy="500062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eft Arrow 1"/>
          <p:cNvSpPr/>
          <p:nvPr/>
        </p:nvSpPr>
        <p:spPr>
          <a:xfrm>
            <a:off x="7543800" y="3048000"/>
            <a:ext cx="304800" cy="366468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8334375" y="3231234"/>
            <a:ext cx="304800" cy="366468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8334375" y="4510332"/>
            <a:ext cx="304800" cy="366468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Callout 2"/>
          <p:cNvSpPr/>
          <p:nvPr/>
        </p:nvSpPr>
        <p:spPr>
          <a:xfrm>
            <a:off x="1874536" y="3764634"/>
            <a:ext cx="1828800" cy="928932"/>
          </a:xfrm>
          <a:prstGeom prst="wedgeEllipseCallout">
            <a:avLst>
              <a:gd name="adj1" fmla="val 54167"/>
              <a:gd name="adj2" fmla="val 10351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03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I know when to invoke 3KP?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Yeah, but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8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will I know when to invoke 3KP?</a:t>
            </a:r>
            <a:endParaRPr lang="en-US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5711706" cy="419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5"/>
          <p:cNvSpPr txBox="1">
            <a:spLocks/>
          </p:cNvSpPr>
          <p:nvPr/>
        </p:nvSpPr>
        <p:spPr>
          <a:xfrm>
            <a:off x="457200" y="1752600"/>
            <a:ext cx="2743201" cy="4312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3KP-Worthy Processes will be called out in all subsequent wireframes</a:t>
            </a:r>
          </a:p>
          <a:p>
            <a:pPr marL="0" indent="0">
              <a:buNone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6766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will I know when to invoke 3KP?</a:t>
            </a:r>
            <a:endParaRPr lang="en-US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5711706" cy="419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5"/>
          <p:cNvSpPr txBox="1">
            <a:spLocks/>
          </p:cNvSpPr>
          <p:nvPr/>
        </p:nvSpPr>
        <p:spPr>
          <a:xfrm>
            <a:off x="457200" y="1752600"/>
            <a:ext cx="2743201" cy="4312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3KP-Worthy Processes will be called out in all subsequent wireframes</a:t>
            </a:r>
          </a:p>
          <a:p>
            <a:r>
              <a:rPr lang="en-US" sz="2000" dirty="0" smtClean="0"/>
              <a:t>And the wireframes will tell you when 3KP starts and when it stops</a:t>
            </a:r>
          </a:p>
        </p:txBody>
      </p:sp>
      <p:sp>
        <p:nvSpPr>
          <p:cNvPr id="5" name="Down Arrow 4"/>
          <p:cNvSpPr/>
          <p:nvPr/>
        </p:nvSpPr>
        <p:spPr>
          <a:xfrm>
            <a:off x="3048000" y="2057400"/>
            <a:ext cx="990600" cy="14478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7467600" y="3648075"/>
            <a:ext cx="990600" cy="14478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5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3KP is needed – </a:t>
            </a:r>
            <a:r>
              <a:rPr lang="en-US" b="1" dirty="0" smtClean="0">
                <a:solidFill>
                  <a:schemeClr val="accent3"/>
                </a:solidFill>
              </a:rPr>
              <a:t>the Good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762000" y="1373737"/>
            <a:ext cx="3313113" cy="46910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The new </a:t>
            </a:r>
            <a:r>
              <a:rPr lang="en-US" sz="2000" b="1" dirty="0" err="1" smtClean="0"/>
              <a:t>LeaseStar</a:t>
            </a:r>
            <a:r>
              <a:rPr lang="en-US" sz="2000" b="1" dirty="0" smtClean="0"/>
              <a:t> UX was designed to facilitate access to key information relevant to the context, even when the User is in the middle of doing something unrelated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976" y="1373737"/>
            <a:ext cx="3581420" cy="498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515419" y="4876800"/>
            <a:ext cx="1238040" cy="1752600"/>
            <a:chOff x="2648160" y="2819400"/>
            <a:chExt cx="1238040" cy="1752600"/>
          </a:xfrm>
        </p:grpSpPr>
        <p:sp>
          <p:nvSpPr>
            <p:cNvPr id="7" name="Rounded Rectangle 6"/>
            <p:cNvSpPr/>
            <p:nvPr/>
          </p:nvSpPr>
          <p:spPr>
            <a:xfrm>
              <a:off x="2648160" y="2819400"/>
              <a:ext cx="1238040" cy="1752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455" y="3009900"/>
              <a:ext cx="933450" cy="1104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157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3KP is needed – </a:t>
            </a:r>
            <a:r>
              <a:rPr lang="en-US" b="1" dirty="0" smtClean="0">
                <a:solidFill>
                  <a:schemeClr val="accent3"/>
                </a:solidFill>
              </a:rPr>
              <a:t>the Good</a:t>
            </a:r>
            <a:endParaRPr lang="en-US" b="1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762000" y="1373737"/>
            <a:ext cx="3313113" cy="46910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For example:</a:t>
            </a:r>
          </a:p>
          <a:p>
            <a:r>
              <a:rPr lang="en-US" sz="2000" dirty="0" smtClean="0"/>
              <a:t>Let’s say the User wishes to e-mail the Prospect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977" y="1404359"/>
            <a:ext cx="3581420" cy="498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515419" y="4876800"/>
            <a:ext cx="1238040" cy="1752600"/>
            <a:chOff x="2648160" y="2819400"/>
            <a:chExt cx="1238040" cy="1752600"/>
          </a:xfrm>
        </p:grpSpPr>
        <p:sp>
          <p:nvSpPr>
            <p:cNvPr id="7" name="Rounded Rectangle 6"/>
            <p:cNvSpPr/>
            <p:nvPr/>
          </p:nvSpPr>
          <p:spPr>
            <a:xfrm>
              <a:off x="2648160" y="2819400"/>
              <a:ext cx="1238040" cy="1752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455" y="3052762"/>
              <a:ext cx="933450" cy="1019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5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3KP is needed – </a:t>
            </a:r>
            <a:r>
              <a:rPr lang="en-US" b="1" dirty="0" smtClean="0">
                <a:solidFill>
                  <a:schemeClr val="accent3"/>
                </a:solidFill>
              </a:rPr>
              <a:t>the Good</a:t>
            </a:r>
            <a:endParaRPr lang="en-US" b="1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762000" y="1373737"/>
            <a:ext cx="3313113" cy="46910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But in the course of writing it, can’t remember if the Prospect was a swimmer or not …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977" y="1404359"/>
            <a:ext cx="3581420" cy="498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515419" y="4876800"/>
            <a:ext cx="1238040" cy="1752600"/>
            <a:chOff x="2648160" y="2819400"/>
            <a:chExt cx="1238040" cy="1752600"/>
          </a:xfrm>
        </p:grpSpPr>
        <p:sp>
          <p:nvSpPr>
            <p:cNvPr id="7" name="Rounded Rectangle 6"/>
            <p:cNvSpPr/>
            <p:nvPr/>
          </p:nvSpPr>
          <p:spPr>
            <a:xfrm>
              <a:off x="2648160" y="2819400"/>
              <a:ext cx="1238040" cy="1752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455" y="3052762"/>
              <a:ext cx="933450" cy="1019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99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3KP is needed – </a:t>
            </a:r>
            <a:r>
              <a:rPr lang="en-US" b="1" dirty="0" smtClean="0">
                <a:solidFill>
                  <a:schemeClr val="accent3"/>
                </a:solidFill>
              </a:rPr>
              <a:t>the Good</a:t>
            </a:r>
            <a:endParaRPr lang="en-US" b="1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762000" y="1373737"/>
            <a:ext cx="3313113" cy="46910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But in the course of writing it, can’t remember if the Prospect was a swimmer or not</a:t>
            </a:r>
          </a:p>
          <a:p>
            <a:r>
              <a:rPr lang="en-US" sz="2000" dirty="0" smtClean="0"/>
              <a:t>So she flips over to the Amenities tab in Prospect preferences …</a:t>
            </a:r>
          </a:p>
          <a:p>
            <a:r>
              <a:rPr lang="en-US" sz="2000" dirty="0" smtClean="0"/>
              <a:t>and notices that ‘Large Pool’ was among the requested amenities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978" y="1373737"/>
            <a:ext cx="3581420" cy="498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515419" y="4876800"/>
            <a:ext cx="1238040" cy="1752600"/>
            <a:chOff x="2648160" y="2819400"/>
            <a:chExt cx="1238040" cy="1752600"/>
          </a:xfrm>
        </p:grpSpPr>
        <p:sp>
          <p:nvSpPr>
            <p:cNvPr id="7" name="Rounded Rectangle 6"/>
            <p:cNvSpPr/>
            <p:nvPr/>
          </p:nvSpPr>
          <p:spPr>
            <a:xfrm>
              <a:off x="2648160" y="2819400"/>
              <a:ext cx="1238040" cy="1752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6666" y="3052762"/>
              <a:ext cx="861027" cy="1019175"/>
            </a:xfrm>
            <a:prstGeom prst="rect">
              <a:avLst/>
            </a:prstGeom>
          </p:spPr>
        </p:pic>
      </p:grpSp>
      <p:sp>
        <p:nvSpPr>
          <p:cNvPr id="2" name="Down Arrow 1"/>
          <p:cNvSpPr/>
          <p:nvPr/>
        </p:nvSpPr>
        <p:spPr>
          <a:xfrm>
            <a:off x="4876800" y="4419600"/>
            <a:ext cx="1066800" cy="1066800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3KP is needed – </a:t>
            </a:r>
            <a:r>
              <a:rPr lang="en-US" b="1" dirty="0" smtClean="0">
                <a:solidFill>
                  <a:schemeClr val="accent2"/>
                </a:solidFill>
              </a:rPr>
              <a:t>the Bad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028" name="Picture 4" descr="http://2.bp.blogspot.com/-ik6HvsXQ-ks/T27YgVuwXvI/AAAAAAAABVo/moEJp_X_zJs/s1600/The+good+the+bad+and+the+ugly_lee_van_cle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53673"/>
            <a:ext cx="7924800" cy="34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09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1238</Words>
  <Application>Microsoft Office PowerPoint</Application>
  <PresentationFormat>On-screen Show (4:3)</PresentationFormat>
  <Paragraphs>165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The ‘Three Kills Protocol’ (3KP)</vt:lpstr>
      <vt:lpstr>‘The Three Kills Protocol’</vt:lpstr>
      <vt:lpstr>Why 3KP is needed</vt:lpstr>
      <vt:lpstr>Why 3KP is needed – the Good</vt:lpstr>
      <vt:lpstr>Why 3KP is needed – the Good</vt:lpstr>
      <vt:lpstr>Why 3KP is needed – the Good</vt:lpstr>
      <vt:lpstr>Why 3KP is needed – the Good</vt:lpstr>
      <vt:lpstr>Why 3KP is needed – the Good</vt:lpstr>
      <vt:lpstr>Why 3KP is needed – the Bad</vt:lpstr>
      <vt:lpstr>Why 3KP is needed – the Bad</vt:lpstr>
      <vt:lpstr>Why 3KP is needed – the Bad</vt:lpstr>
      <vt:lpstr>Why 3KP is needed – the Bad</vt:lpstr>
      <vt:lpstr>Why 3KP is needed – the Bad</vt:lpstr>
      <vt:lpstr>Why 3KP is needed – the Bad</vt:lpstr>
      <vt:lpstr>Why 3KP is needed – the Bad</vt:lpstr>
      <vt:lpstr>Why 3KP is needed – the Ugly</vt:lpstr>
      <vt:lpstr>Why 3KP is needed – the Ugly</vt:lpstr>
      <vt:lpstr>Why 3KP is needed – the Ugly</vt:lpstr>
      <vt:lpstr>Why 3KP is needed – the Ugly</vt:lpstr>
      <vt:lpstr>Why 3KP is needed – the Ugly</vt:lpstr>
      <vt:lpstr>Why 3KP is needed</vt:lpstr>
      <vt:lpstr>When will the three kills protocol be invoked?</vt:lpstr>
      <vt:lpstr>When will the Three Kills Protocol be invoked?</vt:lpstr>
      <vt:lpstr>When will the Three Kills Protocol be invoked?</vt:lpstr>
      <vt:lpstr>What’s getting killed</vt:lpstr>
      <vt:lpstr>What’s Getting Killed</vt:lpstr>
      <vt:lpstr>What’s Getting Killed</vt:lpstr>
      <vt:lpstr>What’s Getting Killed</vt:lpstr>
      <vt:lpstr>What’s Getting Killed</vt:lpstr>
      <vt:lpstr>The Three kills protocol in action</vt:lpstr>
      <vt:lpstr>3KP in Action</vt:lpstr>
      <vt:lpstr>3KP in Action</vt:lpstr>
      <vt:lpstr>3KP in Action</vt:lpstr>
      <vt:lpstr>3KP in Action</vt:lpstr>
      <vt:lpstr>3KP in Action</vt:lpstr>
      <vt:lpstr>3KP in Action</vt:lpstr>
      <vt:lpstr>3KP in Action</vt:lpstr>
      <vt:lpstr>3KP in Action</vt:lpstr>
      <vt:lpstr>3KP in Action</vt:lpstr>
      <vt:lpstr>3KP in Action</vt:lpstr>
      <vt:lpstr>3KP in Action</vt:lpstr>
      <vt:lpstr>3KP in Action</vt:lpstr>
      <vt:lpstr>How will I know when to invoke 3KP?</vt:lpstr>
      <vt:lpstr>How will I know when to invoke 3KP?</vt:lpstr>
      <vt:lpstr>How will I know when to invoke 3KP?</vt:lpstr>
    </vt:vector>
  </TitlesOfParts>
  <Company>RealPage,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‘The Three Kills Protocol’</dc:title>
  <dc:creator>Erik Gloor</dc:creator>
  <cp:lastModifiedBy>Erik</cp:lastModifiedBy>
  <cp:revision>41</cp:revision>
  <dcterms:created xsi:type="dcterms:W3CDTF">2014-03-20T19:14:40Z</dcterms:created>
  <dcterms:modified xsi:type="dcterms:W3CDTF">2014-08-12T18:33:22Z</dcterms:modified>
</cp:coreProperties>
</file>